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5"/>
  </p:notesMasterIdLst>
  <p:sldIdLst>
    <p:sldId id="669" r:id="rId2"/>
    <p:sldId id="707" r:id="rId3"/>
    <p:sldId id="670" r:id="rId4"/>
    <p:sldId id="671" r:id="rId5"/>
    <p:sldId id="708" r:id="rId6"/>
    <p:sldId id="672" r:id="rId7"/>
    <p:sldId id="673" r:id="rId8"/>
    <p:sldId id="674" r:id="rId9"/>
    <p:sldId id="685" r:id="rId10"/>
    <p:sldId id="675" r:id="rId11"/>
    <p:sldId id="676" r:id="rId12"/>
    <p:sldId id="677" r:id="rId13"/>
    <p:sldId id="719" r:id="rId14"/>
    <p:sldId id="678" r:id="rId15"/>
    <p:sldId id="679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8" r:id="rId26"/>
    <p:sldId id="682" r:id="rId27"/>
    <p:sldId id="683" r:id="rId28"/>
    <p:sldId id="684" r:id="rId29"/>
    <p:sldId id="696" r:id="rId30"/>
    <p:sldId id="698" r:id="rId31"/>
    <p:sldId id="688" r:id="rId32"/>
    <p:sldId id="690" r:id="rId33"/>
    <p:sldId id="706" r:id="rId3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92929"/>
    <a:srgbClr val="000000"/>
    <a:srgbClr val="FF0066"/>
    <a:srgbClr val="FFFF00"/>
    <a:srgbClr val="1C1C1C"/>
    <a:srgbClr val="9900CC"/>
    <a:srgbClr val="660066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80" autoAdjust="0"/>
  </p:normalViewPr>
  <p:slideViewPr>
    <p:cSldViewPr>
      <p:cViewPr>
        <p:scale>
          <a:sx n="77" d="100"/>
          <a:sy n="77" d="100"/>
        </p:scale>
        <p:origin x="-2604" y="-774"/>
      </p:cViewPr>
      <p:guideLst>
        <p:guide orient="horz" pos="2180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E703176-E722-4C4D-B5B2-137B6F2883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69C2-7346-4542-B76B-BB805FE7C136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2558-BB1B-4FC4-BE8E-9B10E9106A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D34B-009F-4A64-923A-76D9558A622E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0BC4-704F-4D38-BBDD-037D762641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945-1D66-445F-BF4D-B86C10181DC6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5928-CD6B-48BB-BBC4-6360CFB5E2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401E2-1129-4257-BE26-CF0D2270C73F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B4C5-DC2C-4DC2-9974-716B3467AC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D476-EE8B-4D99-98F4-48B698364DEC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3B00A-E6E1-4163-82E3-5D19CBD555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03B2-7621-4D13-8A49-564674646D52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33A1-22DC-4666-8D3C-D344CDE0A3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2A54-40BC-4C58-B1ED-C625B7FCA259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183E-891A-4F62-B30F-7DFC31ABC6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8DF-7673-4713-B011-2E193990967B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1788-E9B9-4A8E-8310-498255F26F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20A8-C9A0-415F-ACAF-5D24D10D3549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4090-C70E-4212-A9F0-003FB68FF3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F500-EC31-4AB2-8E63-69A2D3851ABA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01F1A-9DFE-46DF-B698-5309AAE862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2FB00-C2FB-4B63-B260-C00393B9439C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712B-6965-4C4D-B307-78C412C345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F8EA-FB6A-4730-88F1-2DE16008EAA3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482E-BD39-4501-BE34-948EAE1EC3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25B8-27BF-485B-B4B3-7CB1A4C05699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0433-FD9F-4733-8198-0F8E4C6D86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2C7-220C-44D3-96B8-50F25A963AE2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BBF7-49FB-4B42-B401-4A48BF2E34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C398907-EB72-4313-A569-9CBCFAFD2376}" type="datetime1">
              <a:rPr lang="zh-CN" altLang="en-US"/>
              <a:pPr>
                <a:defRPr/>
              </a:pPr>
              <a:t>2015/3/19</a:t>
            </a:fld>
            <a:endParaRPr lang="en-US" altLang="zh-CN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9EA01AD-FAF3-4F7A-B2ED-FF2ACEA569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ª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4" descr="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 descr="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uoq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0"/>
            <a:ext cx="914876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3" descr="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60350"/>
            <a:ext cx="79216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49238" y="3429000"/>
            <a:ext cx="864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5400" b="1">
                <a:latin typeface="黑体" pitchFamily="2" charset="-122"/>
                <a:ea typeface="黑体" pitchFamily="2" charset="-122"/>
              </a:rPr>
              <a:t>  学习</a:t>
            </a:r>
            <a:r>
              <a:rPr lang="en-US" altLang="zh-CN" sz="5400" b="1">
                <a:latin typeface="黑体" pitchFamily="2" charset="-122"/>
                <a:ea typeface="黑体" pitchFamily="2" charset="-122"/>
              </a:rPr>
              <a:t>2015</a:t>
            </a:r>
            <a:r>
              <a:rPr lang="zh-CN" altLang="en-US" sz="5400" b="1">
                <a:latin typeface="黑体" pitchFamily="2" charset="-122"/>
                <a:ea typeface="黑体" pitchFamily="2" charset="-122"/>
              </a:rPr>
              <a:t>全国两会精神</a:t>
            </a:r>
            <a:endParaRPr lang="en-US" altLang="zh-CN" sz="5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9560" y="4725144"/>
            <a:ext cx="63273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深化改革   突破前行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99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47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229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9750" y="1196975"/>
            <a:ext cx="323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66"/>
                </a:solidFill>
              </a:rPr>
              <a:t>两会的由来：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3850" y="2133600"/>
            <a:ext cx="84248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en-US" altLang="zh-CN" sz="2800">
                <a:solidFill>
                  <a:srgbClr val="000000"/>
                </a:solidFill>
              </a:rPr>
              <a:t>        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1949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年成立的一届全国政协，选举产生了中央政府，直至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1954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年第一届人大开幕。而全国“两会”形成自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1959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年，在三届政协召开一天后，二届人大也同时召开，政协委员列席人代会听取政府工作报告。此后，四届政协对应三届人大，而全国政协比全国人大提前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至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天开幕。“文革”中，全国政协停止，全国人大则在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1975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年恢复一届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四届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，因此，自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1978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年起，全国人大与全国政协届次完全同步。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9750" y="1196975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66"/>
                </a:solidFill>
              </a:rPr>
              <a:t>两会召开的意义：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8313" y="2060575"/>
            <a:ext cx="820737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</a:rPr>
              <a:t>        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两会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召开的意义在于：将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两会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代表从人民中得来的信息和要求进行收集及整理，传达给</a:t>
            </a:r>
            <a:r>
              <a:rPr lang="zh-CN" altLang="en-US" sz="2800" b="1" dirty="0">
                <a:solidFill>
                  <a:srgbClr val="FF0000"/>
                </a:solidFill>
                <a:ea typeface="华文楷体" pitchFamily="2" charset="-122"/>
              </a:rPr>
              <a:t>党中央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，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两会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ea typeface="华文楷体" pitchFamily="2" charset="-122"/>
              </a:rPr>
              <a:t>代表是代表着广大选民的一种利益的，代表着选民在召开两会期间，向政府有关部门提出选民们自己的意见和要求。</a:t>
            </a:r>
          </a:p>
          <a:p>
            <a:r>
              <a:rPr lang="zh-CN" altLang="en-US" sz="2800" smtClean="0">
                <a:solidFill>
                  <a:srgbClr val="000000"/>
                </a:solidFill>
                <a:ea typeface="华文楷体" pitchFamily="2" charset="-122"/>
              </a:rPr>
              <a:t>       地方</a:t>
            </a:r>
            <a:r>
              <a:rPr lang="zh-CN" altLang="en-US" sz="2800">
                <a:solidFill>
                  <a:srgbClr val="000000"/>
                </a:solidFill>
                <a:ea typeface="华文楷体" pitchFamily="2" charset="-122"/>
              </a:rPr>
              <a:t>每年召开的人大和政协也称为两会，通常召开的时间比全国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ea typeface="华文楷体" pitchFamily="2" charset="-122"/>
              </a:rPr>
              <a:t>两会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>
                <a:solidFill>
                  <a:srgbClr val="000000"/>
                </a:solidFill>
                <a:ea typeface="华文楷体" pitchFamily="2" charset="-122"/>
              </a:rPr>
              <a:t>时间要早。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</a:pPr>
            <a:endParaRPr lang="zh-CN" altLang="en-US" sz="2800" dirty="0"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40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/>
        </p:nvSpPr>
        <p:spPr bwMode="auto">
          <a:xfrm>
            <a:off x="684213" y="1196975"/>
            <a:ext cx="777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zh-CN" altLang="en-US" sz="2800" b="1" dirty="0">
                <a:solidFill>
                  <a:srgbClr val="292929"/>
                </a:solidFill>
                <a:latin typeface="黑体" pitchFamily="2" charset="-122"/>
                <a:ea typeface="黑体" pitchFamily="2" charset="-122"/>
              </a:rPr>
              <a:t>全国人民代表大会是我国的最高国家权力机关</a:t>
            </a:r>
          </a:p>
        </p:txBody>
      </p:sp>
      <p:grpSp>
        <p:nvGrpSpPr>
          <p:cNvPr id="14342" name="组合 1"/>
          <p:cNvGrpSpPr>
            <a:grpSpLocks/>
          </p:cNvGrpSpPr>
          <p:nvPr/>
        </p:nvGrpSpPr>
        <p:grpSpPr bwMode="auto">
          <a:xfrm>
            <a:off x="1116013" y="3141663"/>
            <a:ext cx="6935787" cy="1439862"/>
            <a:chOff x="1166937" y="3140968"/>
            <a:chExt cx="6936630" cy="1440160"/>
          </a:xfrm>
        </p:grpSpPr>
        <p:sp>
          <p:nvSpPr>
            <p:cNvPr id="14349" name="Line 5"/>
            <p:cNvSpPr>
              <a:spLocks noChangeShapeType="1"/>
            </p:cNvSpPr>
            <p:nvPr/>
          </p:nvSpPr>
          <p:spPr bwMode="auto">
            <a:xfrm>
              <a:off x="1166937" y="3721075"/>
              <a:ext cx="1588" cy="83185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8103567" y="3721075"/>
              <a:ext cx="0" cy="86005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2915816" y="3689350"/>
              <a:ext cx="1588" cy="83185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>
              <a:off x="4644008" y="3689350"/>
              <a:ext cx="1588" cy="83185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>
              <a:off x="6370612" y="3689350"/>
              <a:ext cx="1588" cy="83185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>
              <a:off x="1166937" y="3687762"/>
              <a:ext cx="6936630" cy="15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5" name="Line 8"/>
            <p:cNvSpPr>
              <a:spLocks noChangeShapeType="1"/>
            </p:cNvSpPr>
            <p:nvPr/>
          </p:nvSpPr>
          <p:spPr bwMode="auto">
            <a:xfrm>
              <a:off x="4644008" y="3140968"/>
              <a:ext cx="1588" cy="54381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23528" y="4314800"/>
            <a:ext cx="1584176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国务院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2051720" y="4314800"/>
            <a:ext cx="1584176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国家主席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779912" y="4314800"/>
            <a:ext cx="1584176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最高人民</a:t>
            </a:r>
            <a:endParaRPr lang="en-US" altLang="zh-CN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楷体_GB2312" pitchFamily="49" charset="-122"/>
            </a:endParaRPr>
          </a:p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法院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5508104" y="4314800"/>
            <a:ext cx="1584176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最高人民</a:t>
            </a:r>
            <a:endParaRPr lang="en-US" altLang="zh-CN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楷体_GB2312" pitchFamily="49" charset="-122"/>
            </a:endParaRPr>
          </a:p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检察院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7236296" y="4314800"/>
            <a:ext cx="1584176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中央军事</a:t>
            </a:r>
            <a:endParaRPr lang="en-US" altLang="zh-CN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楷体_GB2312" pitchFamily="49" charset="-122"/>
            </a:endParaRPr>
          </a:p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委员会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923754" y="2283718"/>
            <a:ext cx="3398539" cy="9144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楷体_GB2312" pitchFamily="49" charset="-122"/>
              </a:rPr>
              <a:t>全国人民代表大会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9750" y="1196975"/>
            <a:ext cx="5844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66"/>
                </a:solidFill>
              </a:rPr>
              <a:t>“四个全面”引领两会：</a:t>
            </a:r>
            <a:endParaRPr lang="zh-CN" altLang="en-US" sz="4000" b="1" dirty="0">
              <a:solidFill>
                <a:srgbClr val="FF0066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2911" y="2071678"/>
            <a:ext cx="792961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ea typeface="华文楷体" pitchFamily="2" charset="-122"/>
              </a:rPr>
              <a:t>    “</a:t>
            </a:r>
            <a:r>
              <a:rPr lang="zh-CN" altLang="en-US" sz="2800" b="1" dirty="0" smtClean="0">
                <a:solidFill>
                  <a:srgbClr val="FF0000"/>
                </a:solidFill>
                <a:ea typeface="华文楷体" pitchFamily="2" charset="-122"/>
              </a:rPr>
              <a:t>四个全面</a:t>
            </a:r>
            <a:r>
              <a:rPr lang="zh-CN" altLang="en-US" sz="2800" dirty="0" smtClean="0">
                <a:solidFill>
                  <a:srgbClr val="000000"/>
                </a:solidFill>
                <a:ea typeface="华文楷体" pitchFamily="2" charset="-122"/>
              </a:rPr>
              <a:t>”是指</a:t>
            </a:r>
            <a:r>
              <a:rPr lang="zh-CN" altLang="en-US" sz="2800" dirty="0" smtClean="0">
                <a:solidFill>
                  <a:srgbClr val="292929"/>
                </a:solidFill>
                <a:ea typeface="华文楷体" pitchFamily="2" charset="-122"/>
              </a:rPr>
              <a:t>全面建成小康社会、全面深化改革、全面依法治国、全面从严治党</a:t>
            </a:r>
            <a:r>
              <a:rPr lang="zh-CN" altLang="en-US" sz="2800" dirty="0" smtClean="0">
                <a:solidFill>
                  <a:srgbClr val="000000"/>
                </a:solidFill>
                <a:ea typeface="华文楷体" pitchFamily="2" charset="-122"/>
              </a:rPr>
              <a:t>。</a:t>
            </a:r>
            <a:r>
              <a:rPr lang="en-US" altLang="zh-CN" sz="2800" dirty="0" smtClean="0">
                <a:solidFill>
                  <a:srgbClr val="292929"/>
                </a:solidFill>
                <a:ea typeface="华文楷体" pitchFamily="2" charset="-122"/>
              </a:rPr>
              <a:t>2014</a:t>
            </a:r>
            <a:r>
              <a:rPr lang="zh-CN" altLang="en-US" sz="2800" dirty="0" smtClean="0">
                <a:solidFill>
                  <a:srgbClr val="292929"/>
                </a:solidFill>
                <a:ea typeface="华文楷体" pitchFamily="2" charset="-122"/>
              </a:rPr>
              <a:t>年</a:t>
            </a:r>
            <a:r>
              <a:rPr lang="en-US" altLang="zh-CN" sz="2800" dirty="0" smtClean="0">
                <a:solidFill>
                  <a:srgbClr val="292929"/>
                </a:solidFill>
                <a:ea typeface="华文楷体" pitchFamily="2" charset="-122"/>
              </a:rPr>
              <a:t>12</a:t>
            </a:r>
            <a:r>
              <a:rPr lang="zh-CN" altLang="en-US" sz="2800" dirty="0" smtClean="0">
                <a:solidFill>
                  <a:srgbClr val="292929"/>
                </a:solidFill>
                <a:ea typeface="华文楷体" pitchFamily="2" charset="-122"/>
              </a:rPr>
              <a:t>月在江苏调研时，中国国家主席习近平首次提出这一论述，此后，他又在多个场合屡屡提及，让“四个全面”成为备受关注的“新提法”。</a:t>
            </a:r>
            <a:endParaRPr lang="en-US" altLang="zh-CN" sz="2800" dirty="0" smtClean="0">
              <a:solidFill>
                <a:srgbClr val="292929"/>
              </a:solidFill>
              <a:ea typeface="华文楷体" pitchFamily="2" charset="-122"/>
            </a:endParaRPr>
          </a:p>
          <a:p>
            <a:r>
              <a:rPr lang="zh-CN" altLang="en-US" sz="2800" dirty="0" smtClean="0">
                <a:solidFill>
                  <a:srgbClr val="292929"/>
                </a:solidFill>
                <a:ea typeface="华文楷体" pitchFamily="2" charset="-122"/>
              </a:rPr>
              <a:t>   “四个全面”战略布局是贯穿两会的主线，是两会的主旋律和最强音。两会的一系列热点，都在“四个全面”中得到统一和体现。       </a:t>
            </a:r>
            <a:endParaRPr lang="zh-CN" altLang="en-US" sz="2800" dirty="0">
              <a:solidFill>
                <a:srgbClr val="292929"/>
              </a:solidFill>
              <a:ea typeface="华文楷体" pitchFamily="2" charset="-122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</a:pPr>
            <a:endParaRPr lang="zh-CN" altLang="en-US" sz="2800" dirty="0"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5364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23850" y="2205038"/>
            <a:ext cx="8528050" cy="723900"/>
            <a:chOff x="323850" y="2276475"/>
            <a:chExt cx="8528050" cy="723900"/>
          </a:xfrm>
        </p:grpSpPr>
        <p:grpSp>
          <p:nvGrpSpPr>
            <p:cNvPr id="15379" name="Group 2"/>
            <p:cNvGrpSpPr>
              <a:grpSpLocks/>
            </p:cNvGrpSpPr>
            <p:nvPr/>
          </p:nvGrpSpPr>
          <p:grpSpPr bwMode="auto">
            <a:xfrm>
              <a:off x="1908175" y="2276475"/>
              <a:ext cx="6943725" cy="723900"/>
              <a:chOff x="0" y="0"/>
              <a:chExt cx="4374" cy="403"/>
            </a:xfrm>
          </p:grpSpPr>
          <p:pic>
            <p:nvPicPr>
              <p:cNvPr id="15381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82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dirty="0" smtClean="0">
                    <a:solidFill>
                      <a:srgbClr val="FFFFFF"/>
                    </a:solidFill>
                    <a:latin typeface="黑体" pitchFamily="2" charset="-122"/>
                    <a:ea typeface="黑体" pitchFamily="2" charset="-122"/>
                    <a:hlinkClick r:id="rId4" action="ppaction://hlinksldjump"/>
                  </a:rPr>
                  <a:t>“两会 ”背景</a:t>
                </a:r>
                <a:endParaRPr lang="zh-CN" altLang="en-US" sz="28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sp>
          <p:nvSpPr>
            <p:cNvPr id="15380" name="Text Box 29"/>
            <p:cNvSpPr txBox="1">
              <a:spLocks noChangeArrowheads="1"/>
            </p:cNvSpPr>
            <p:nvPr/>
          </p:nvSpPr>
          <p:spPr bwMode="auto">
            <a:xfrm>
              <a:off x="323850" y="2349500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一</a:t>
              </a:r>
            </a:p>
          </p:txBody>
        </p:sp>
      </p:grpSp>
      <p:grpSp>
        <p:nvGrpSpPr>
          <p:cNvPr id="15366" name="Group 22"/>
          <p:cNvGrpSpPr>
            <a:grpSpLocks/>
          </p:cNvGrpSpPr>
          <p:nvPr/>
        </p:nvGrpSpPr>
        <p:grpSpPr bwMode="auto">
          <a:xfrm>
            <a:off x="3492500" y="1268413"/>
            <a:ext cx="2051050" cy="647700"/>
            <a:chOff x="0" y="0"/>
            <a:chExt cx="1321" cy="499"/>
          </a:xfrm>
        </p:grpSpPr>
        <p:pic>
          <p:nvPicPr>
            <p:cNvPr id="15377" name="圆角矩形 3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2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8" name="Text Box 36"/>
            <p:cNvSpPr txBox="1">
              <a:spLocks noChangeArrowheads="1"/>
            </p:cNvSpPr>
            <p:nvPr/>
          </p:nvSpPr>
          <p:spPr bwMode="auto">
            <a:xfrm>
              <a:off x="59" y="42"/>
              <a:ext cx="120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320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目  录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23850" y="3357563"/>
            <a:ext cx="8528050" cy="723900"/>
            <a:chOff x="323528" y="3497188"/>
            <a:chExt cx="8528050" cy="723900"/>
          </a:xfrm>
        </p:grpSpPr>
        <p:grpSp>
          <p:nvGrpSpPr>
            <p:cNvPr id="15373" name="Group 2"/>
            <p:cNvGrpSpPr>
              <a:grpSpLocks/>
            </p:cNvGrpSpPr>
            <p:nvPr/>
          </p:nvGrpSpPr>
          <p:grpSpPr bwMode="auto">
            <a:xfrm>
              <a:off x="1907853" y="3497188"/>
              <a:ext cx="6943725" cy="723900"/>
              <a:chOff x="0" y="0"/>
              <a:chExt cx="4374" cy="403"/>
            </a:xfrm>
          </p:grpSpPr>
          <p:pic>
            <p:nvPicPr>
              <p:cNvPr id="15375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76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201</a:t>
                </a:r>
                <a:r>
                  <a:rPr lang="en-US" altLang="zh-CN" sz="2800" b="1" u="sng" dirty="0" smtClean="0">
                    <a:solidFill>
                      <a:schemeClr val="hlink"/>
                    </a:solidFill>
                  </a:rPr>
                  <a:t>5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年政府工</a:t>
                </a:r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作报告</a:t>
                </a:r>
              </a:p>
            </p:txBody>
          </p:sp>
        </p:grpSp>
        <p:sp>
          <p:nvSpPr>
            <p:cNvPr id="15374" name="Text Box 29"/>
            <p:cNvSpPr txBox="1">
              <a:spLocks noChangeArrowheads="1"/>
            </p:cNvSpPr>
            <p:nvPr/>
          </p:nvSpPr>
          <p:spPr bwMode="auto">
            <a:xfrm>
              <a:off x="323528" y="3570213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二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23850" y="4581525"/>
            <a:ext cx="8528050" cy="723900"/>
            <a:chOff x="323528" y="4721324"/>
            <a:chExt cx="8528050" cy="723900"/>
          </a:xfrm>
        </p:grpSpPr>
        <p:grpSp>
          <p:nvGrpSpPr>
            <p:cNvPr id="15369" name="Group 2"/>
            <p:cNvGrpSpPr>
              <a:grpSpLocks/>
            </p:cNvGrpSpPr>
            <p:nvPr/>
          </p:nvGrpSpPr>
          <p:grpSpPr bwMode="auto">
            <a:xfrm>
              <a:off x="1907853" y="4721324"/>
              <a:ext cx="6943725" cy="723900"/>
              <a:chOff x="0" y="0"/>
              <a:chExt cx="4374" cy="403"/>
            </a:xfrm>
          </p:grpSpPr>
          <p:pic>
            <p:nvPicPr>
              <p:cNvPr id="15371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72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201</a:t>
                </a:r>
                <a:r>
                  <a:rPr lang="en-US" altLang="zh-CN" sz="2800" b="1" u="sng" dirty="0">
                    <a:solidFill>
                      <a:schemeClr val="hlink"/>
                    </a:solidFill>
                  </a:rPr>
                  <a:t>5</a:t>
                </a:r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年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两会对我们生活的影响</a:t>
                </a:r>
                <a:endParaRPr lang="zh-CN" altLang="en-US" sz="2800" b="1" u="sng" dirty="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5370" name="Text Box 29"/>
            <p:cNvSpPr txBox="1">
              <a:spLocks noChangeArrowheads="1"/>
            </p:cNvSpPr>
            <p:nvPr/>
          </p:nvSpPr>
          <p:spPr bwMode="auto">
            <a:xfrm>
              <a:off x="323528" y="4794349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603250" y="5229225"/>
            <a:ext cx="85407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2015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8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日：李克强作政府工作报告</a:t>
            </a:r>
          </a:p>
        </p:txBody>
      </p:sp>
      <p:pic>
        <p:nvPicPr>
          <p:cNvPr id="16390" name="内容占位符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648017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7544" y="1280878"/>
            <a:ext cx="5131534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关键词１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稳增长调结构紧要之年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我国经济下行压力还在加大，发展中深层次矛盾凸显，今年面临的困难可能比去年还要大；坚持稳政策稳预期和促改革调结构“双结合”。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“紧要之年”的说法首次出现，表明稳增长是要务，实现稳增长来自向深化改革要动力、向调整结构要空间，推进牵一发动全身的重大改革。全国政协委员、国务院发展研究中心副主任刘世锦说，调速度但不减发展势头，更重要的是要形成与以往不同的增长结构和动力机制，改革需要花更大气力、有更大作为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25890" y="1264455"/>
            <a:ext cx="4820550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2——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经济增长预期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7%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左右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经济增长预期７％左右，考虑了需要和可能，与全面建成小康社会目标相衔接，与经济总量扩大和结构升级的要求相适应，符合发展规律，符合客观实际。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７％左右与全面实现小康目标相衔接，如期实现２０２０年国内生产总值比２０１０年翻一番，要从现在开始仍需保持６．７％以上的年均增速。７％左右的速度也将更多地由服务业比重提升、小微企业活力来实现，保证更加充分的就业。全国人大代表、腾讯公司董事会主席马化腾说，产业结构调整和科技创新将优化经济发展质量，让经济增长更为持续、健康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60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7544" y="1268521"/>
            <a:ext cx="406553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——</a:t>
            </a:r>
            <a:r>
              <a:rPr lang="zh-CN" altLang="en-US" sz="2400" b="1" smtClean="0">
                <a:solidFill>
                  <a:srgbClr val="FF0000"/>
                </a:solidFill>
                <a:ea typeface="宋体" pitchFamily="2" charset="-122"/>
              </a:rPr>
              <a:t>“双中高”目标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着眼于保持中高速增长和迈向中高端水平“双目标”。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全国政协委员、中国财政学会副会长贾康说，进入经济新常态首先是经济发展保持“中高速”，就是要速度趋稳，保持在合理区间运行；其次是结构调整优化，要推动产业结构迈向中高端，实现从“中国制造”到“中国智造”的升级。保持一个合理的增长速度，才能跨越“中等收入陷阱”，跻身中高等收入水平，最终实现全面建成小康社会的目标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4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06463" y="1264455"/>
            <a:ext cx="406553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4——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简政放权重头戏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继续把简政放权、放管结合作为改革的重头戏；今年再取消和下放一批行政审批事项，全部取消非行政许可审批；用政府权力的“减法”，换取市场活力的“乘法”。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近几年 ，国务院已相继取消和下放９批共７９８项行政审批事项。今年简政放权作为政府自我革命的“先手棋”和宏观调控的“当头炮”，将继续向纵深推进，未来要继续提高简政放权的“含金量”，减少政府对权力的“依恋”。同时要放管结合、探索加强事中事后监管新途径新办法。简政放权最终是为了给企业松绑，为创业提供便利，建立服务型政府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100" name="Picture 4" descr="KXGS8CECS{A}9I(%V$BZ3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84213" y="1392238"/>
            <a:ext cx="7777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        2015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年全国两会，是指于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日召开的</a:t>
            </a:r>
            <a:r>
              <a:rPr lang="zh-CN" altLang="en-US" sz="3200" dirty="0" smtClean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中国人民政治协商会议第十二届全国委员会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第三次会议和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日召开的第十二届全国人民代表大会第三次会议。其中，政治协商会议第十二届全国委员会第三次会议于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日下午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时闭幕。第十二届全国人民代表大会第三次会议于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日上午</a:t>
            </a:r>
            <a:r>
              <a:rPr lang="en-US" altLang="zh-CN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3200" dirty="0">
                <a:solidFill>
                  <a:srgbClr val="292929"/>
                </a:solidFill>
                <a:latin typeface="华文楷体" pitchFamily="2" charset="-122"/>
                <a:ea typeface="华文楷体" pitchFamily="2" charset="-122"/>
              </a:rPr>
              <a:t>时在人民大会堂举行闭幕会。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150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39552" y="1264455"/>
            <a:ext cx="4993676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5——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经济体制改革纵深推进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多管齐下改革投融资体制；不失时机加快价格改革；推动财税体制改革取得新进展；围绕服务实体经济推进金融改革；深化国企国资改革。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全国政协委员、南开大学法学院副院长侯欣一表示，改革进入深水区，价格、国企、财税等是最难啃的几块“硬骨头”，必须将改革推向纵深。要着眼于长远发展的系统重构，必须加强各项改革措施的落地，让改革释放更多红利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86074" y="1264455"/>
            <a:ext cx="406553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6——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区域发展新空间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         统筹实施</a:t>
            </a:r>
            <a:r>
              <a:rPr lang="zh-CN" altLang="en-US" b="1" dirty="0" smtClean="0">
                <a:solidFill>
                  <a:srgbClr val="000000"/>
                </a:solidFill>
              </a:rPr>
              <a:t>“四大板块”（西部地区、东北地区、中部地区和东部地区）和</a:t>
            </a:r>
            <a:r>
              <a:rPr lang="zh-CN" altLang="en-US" b="1" dirty="0">
                <a:solidFill>
                  <a:srgbClr val="000000"/>
                </a:solidFill>
              </a:rPr>
              <a:t>“三个支撑带”战略组合；把“一带一路”建设与区域开发开放结合起来；推进京津冀协同发展；推进长江经济带建设。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区域经济协调发展，成为当前中国经济的新亮点和经济增长新抓手，各地之间通过公路网、铁路网连接而派生出的基础设施建设，以及互联网、信息消费、创意文化产业等，都派生出新的投资机会。既要给经济发展增添动力，也要留下蓝天绿水和“乡愁”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355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99255" y="1264455"/>
            <a:ext cx="344677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7——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农业现代化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坚持“三农”重中之重地位不动摇，加快转变农业发展方式，让农业更强、农民更富、农村更美。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当前，“三农”问题面临诸多挑战，核心在于如何用越来越少的土地、水和劳动力，生产数量更多、质量更好的农产品。“农业更强”关键靠科技提升、农业基础设施改善，靠培育更高素质的“新农民”。“农民更富”的突破口是创造条件，转移农村人口，同时让农业实现规模化、集约化经营。“农村更美”则在于既建设农村现代基础设施，同时保护好农村的生态环境、人文环境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80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1673" y="1264455"/>
            <a:ext cx="375615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8——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持续改善民生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立国之道，惟在富民。要以增进民生福祉为目的，加快发展社会事业，改革完善收入分配制度，千方百计增加居民收入，促进社会公平正义与和谐进步。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民生保障关乎百姓利益，是政府的重要职责。医疗体制改革加速推进，养老“并轨”改革落地、招考体制改革迅速出台、居民收入增速超过经济增速等成就有目共睹。全国人大代表、安徽省社科院研究员钱念孙说，尽管财政支出压力加大，但用于民生的比例达到７０％以上，这让更多百姓有更强的改革收获感。民生保障落实到位，要通过政府简政放权和构建完善的民生保障网来实现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5604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7544" y="1264455"/>
            <a:ext cx="3137397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9——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铁腕治污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环境污染是民生之患、民心之痛，要铁腕治理。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铁腕治理，一是环保法制建设，二是严格执法，三是发动群众，四是深入改革。新环保法实施，对大气污染防治法、水污染防治法进行修改，这都是加强环保法制建设的具体体现。但要让法律“长出牙齿”，还要严格执法，让违法者付出沉重代价。同时，动员广大群众监督各种违法排污行为，打一场针对污染的“人民战争”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68184" y="1268521"/>
            <a:ext cx="3308919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关键词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10——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高压反腐</a:t>
            </a:r>
            <a:endParaRPr lang="zh-CN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报告看点：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560" y="3451367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报告解读：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38918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始终保持反腐高压态势，对腐败分子零容忍、严查处。对腐败行为，无论出现在领导机关，还是发生在群众身边，都必须严加惩治。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7713" y="3933825"/>
            <a:ext cx="7200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        这两年掀起的反腐风暴，充分体现了中央坚决反腐的决心。目前反腐的难点一是腐败具有隐蔽性；二是在一些地方区域性腐败和领域性腐败交织，用人腐败和用权腐败共存，查处腐败任务艰巨；三是要如何通过制度建设让干部“不想腐”。下一步关键是要把权力关进笼子里，依法反腐。</a:t>
            </a:r>
          </a:p>
        </p:txBody>
      </p:sp>
      <p:sp>
        <p:nvSpPr>
          <p:cNvPr id="7" name="矩形 6"/>
          <p:cNvSpPr/>
          <p:nvPr/>
        </p:nvSpPr>
        <p:spPr>
          <a:xfrm>
            <a:off x="2339752" y="260648"/>
            <a:ext cx="5442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2015</a:t>
            </a:r>
            <a:r>
              <a:rPr lang="zh-CN" alt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政府工作报告解读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765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23850" y="2276475"/>
            <a:ext cx="8528050" cy="723900"/>
            <a:chOff x="323850" y="2276475"/>
            <a:chExt cx="8528050" cy="723900"/>
          </a:xfrm>
        </p:grpSpPr>
        <p:grpSp>
          <p:nvGrpSpPr>
            <p:cNvPr id="27667" name="Group 2"/>
            <p:cNvGrpSpPr>
              <a:grpSpLocks/>
            </p:cNvGrpSpPr>
            <p:nvPr/>
          </p:nvGrpSpPr>
          <p:grpSpPr bwMode="auto">
            <a:xfrm>
              <a:off x="1908175" y="2276475"/>
              <a:ext cx="6943725" cy="723900"/>
              <a:chOff x="0" y="0"/>
              <a:chExt cx="4374" cy="403"/>
            </a:xfrm>
          </p:grpSpPr>
          <p:pic>
            <p:nvPicPr>
              <p:cNvPr id="27669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670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dirty="0" smtClean="0">
                    <a:solidFill>
                      <a:srgbClr val="FFFFFF"/>
                    </a:solidFill>
                    <a:latin typeface="黑体" pitchFamily="2" charset="-122"/>
                    <a:ea typeface="黑体" pitchFamily="2" charset="-122"/>
                    <a:hlinkClick r:id="rId4" action="ppaction://hlinksldjump"/>
                  </a:rPr>
                  <a:t>“两会”背景</a:t>
                </a:r>
                <a:endParaRPr lang="zh-CN" altLang="en-US" sz="28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sp>
          <p:nvSpPr>
            <p:cNvPr id="27668" name="Text Box 29"/>
            <p:cNvSpPr txBox="1">
              <a:spLocks noChangeArrowheads="1"/>
            </p:cNvSpPr>
            <p:nvPr/>
          </p:nvSpPr>
          <p:spPr bwMode="auto">
            <a:xfrm>
              <a:off x="323850" y="2349500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一</a:t>
              </a:r>
            </a:p>
          </p:txBody>
        </p:sp>
      </p:grpSp>
      <p:grpSp>
        <p:nvGrpSpPr>
          <p:cNvPr id="27654" name="Group 22"/>
          <p:cNvGrpSpPr>
            <a:grpSpLocks/>
          </p:cNvGrpSpPr>
          <p:nvPr/>
        </p:nvGrpSpPr>
        <p:grpSpPr bwMode="auto">
          <a:xfrm>
            <a:off x="3492500" y="1341438"/>
            <a:ext cx="2051050" cy="647700"/>
            <a:chOff x="0" y="0"/>
            <a:chExt cx="1321" cy="499"/>
          </a:xfrm>
        </p:grpSpPr>
        <p:pic>
          <p:nvPicPr>
            <p:cNvPr id="27665" name="圆角矩形 3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2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66" name="Text Box 36"/>
            <p:cNvSpPr txBox="1">
              <a:spLocks noChangeArrowheads="1"/>
            </p:cNvSpPr>
            <p:nvPr/>
          </p:nvSpPr>
          <p:spPr bwMode="auto">
            <a:xfrm>
              <a:off x="59" y="42"/>
              <a:ext cx="120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320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目  录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23850" y="3497263"/>
            <a:ext cx="8528050" cy="723900"/>
            <a:chOff x="323528" y="3497188"/>
            <a:chExt cx="8528050" cy="723900"/>
          </a:xfrm>
        </p:grpSpPr>
        <p:grpSp>
          <p:nvGrpSpPr>
            <p:cNvPr id="27661" name="Group 2"/>
            <p:cNvGrpSpPr>
              <a:grpSpLocks/>
            </p:cNvGrpSpPr>
            <p:nvPr/>
          </p:nvGrpSpPr>
          <p:grpSpPr bwMode="auto">
            <a:xfrm>
              <a:off x="1907853" y="3497188"/>
              <a:ext cx="6943725" cy="723900"/>
              <a:chOff x="0" y="0"/>
              <a:chExt cx="4374" cy="403"/>
            </a:xfrm>
          </p:grpSpPr>
          <p:pic>
            <p:nvPicPr>
              <p:cNvPr id="27663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664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201</a:t>
                </a:r>
                <a:r>
                  <a:rPr lang="en-US" altLang="zh-CN" sz="2800" b="1" u="sng" dirty="0" smtClean="0">
                    <a:solidFill>
                      <a:schemeClr val="hlink"/>
                    </a:solidFill>
                  </a:rPr>
                  <a:t>5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年政府工</a:t>
                </a:r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作报告</a:t>
                </a:r>
              </a:p>
            </p:txBody>
          </p:sp>
        </p:grpSp>
        <p:sp>
          <p:nvSpPr>
            <p:cNvPr id="27662" name="Text Box 29"/>
            <p:cNvSpPr txBox="1">
              <a:spLocks noChangeArrowheads="1"/>
            </p:cNvSpPr>
            <p:nvPr/>
          </p:nvSpPr>
          <p:spPr bwMode="auto">
            <a:xfrm>
              <a:off x="323528" y="3570213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二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23850" y="4721225"/>
            <a:ext cx="8528050" cy="723900"/>
            <a:chOff x="323528" y="4721324"/>
            <a:chExt cx="8528050" cy="723900"/>
          </a:xfrm>
        </p:grpSpPr>
        <p:grpSp>
          <p:nvGrpSpPr>
            <p:cNvPr id="27657" name="Group 2"/>
            <p:cNvGrpSpPr>
              <a:grpSpLocks/>
            </p:cNvGrpSpPr>
            <p:nvPr/>
          </p:nvGrpSpPr>
          <p:grpSpPr bwMode="auto">
            <a:xfrm>
              <a:off x="1907853" y="4721324"/>
              <a:ext cx="6943725" cy="723900"/>
              <a:chOff x="0" y="0"/>
              <a:chExt cx="4374" cy="403"/>
            </a:xfrm>
          </p:grpSpPr>
          <p:pic>
            <p:nvPicPr>
              <p:cNvPr id="27659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660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201</a:t>
                </a:r>
                <a:r>
                  <a:rPr lang="en-US" altLang="zh-CN" sz="2800" b="1" u="sng" dirty="0">
                    <a:solidFill>
                      <a:schemeClr val="hlink"/>
                    </a:solidFill>
                  </a:rPr>
                  <a:t>5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年“两会”对我们生活的影响</a:t>
                </a:r>
                <a:endParaRPr lang="zh-CN" altLang="en-US" sz="2800" b="1" u="sng" dirty="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27658" name="Text Box 29"/>
            <p:cNvSpPr txBox="1">
              <a:spLocks noChangeArrowheads="1"/>
            </p:cNvSpPr>
            <p:nvPr/>
          </p:nvSpPr>
          <p:spPr bwMode="auto">
            <a:xfrm>
              <a:off x="323528" y="4794349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6115E-6 L -0.00174 -0.188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867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187450" y="1195388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这些新词描绘新生活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8687" name="Picture 15" descr="C:\Users\Dell\AppData\Roaming\Tencent\Users\5584442\QQ\WinTemp\RichOle\ZQ[V)`8D(KJ0O4WTBRGH[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2400300" cy="3419475"/>
          </a:xfrm>
          <a:prstGeom prst="rect">
            <a:avLst/>
          </a:prstGeom>
          <a:noFill/>
        </p:spPr>
      </p:pic>
      <p:pic>
        <p:nvPicPr>
          <p:cNvPr id="28688" name="Picture 16" descr="C:\Users\Dell\AppData\Roaming\Tencent\Users\5584442\QQ\WinTemp\RichOle\[2IHJWM26UJKIBU%D69_%R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14554"/>
            <a:ext cx="240030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4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31913" y="1195388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这些改革有了时间表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84663" y="3427413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依法治国：开局之年立法推动改革</a:t>
            </a:r>
          </a:p>
        </p:txBody>
      </p:sp>
      <p:pic>
        <p:nvPicPr>
          <p:cNvPr id="30734" name="Picture 14" descr="C:\Users\Dell\AppData\Roaming\Tencent\Users\5584442\QQ\WinTemp\RichOle\$N%9K`K6Q$J7EJ415_5S`@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886200" cy="4324350"/>
          </a:xfrm>
          <a:prstGeom prst="rect">
            <a:avLst/>
          </a:prstGeom>
          <a:noFill/>
        </p:spPr>
      </p:pic>
      <p:pic>
        <p:nvPicPr>
          <p:cNvPr id="30735" name="Picture 15" descr="C:\Users\Dell\AppData\Roaming\Tencent\Users\5584442\QQ\WinTemp\RichOle\C_MM[GOC{%[GV[[FXD~(K$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924300" cy="364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pic>
        <p:nvPicPr>
          <p:cNvPr id="3686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31913" y="1268413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这些产业</a:t>
            </a:r>
            <a:r>
              <a:rPr lang="en-US" altLang="zh-CN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2015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年钱景无限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6878" name="Picture 14" descr="C:\Users\Dell\AppData\Roaming\Tencent\Users\5584442\QQ\WinTemp\RichOle\SMA26GKP]LYNTOYS[`YU4Y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500462" cy="4071966"/>
          </a:xfrm>
          <a:prstGeom prst="rect">
            <a:avLst/>
          </a:prstGeom>
          <a:noFill/>
        </p:spPr>
      </p:pic>
      <p:pic>
        <p:nvPicPr>
          <p:cNvPr id="36879" name="Picture 15" descr="C:\Users\Dell\AppData\Roaming\Tencent\Users\5584442\QQ\WinTemp\RichOle\5L0T0]UP7PY$7GPE(B]%CG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429024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124" name="Picture 4" descr="KXGS8CECS{A}9I(%V$BZ3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50825" y="2205038"/>
            <a:ext cx="8528050" cy="723900"/>
            <a:chOff x="323850" y="2276475"/>
            <a:chExt cx="8528050" cy="723900"/>
          </a:xfrm>
        </p:grpSpPr>
        <p:grpSp>
          <p:nvGrpSpPr>
            <p:cNvPr id="5139" name="Group 2"/>
            <p:cNvGrpSpPr>
              <a:grpSpLocks/>
            </p:cNvGrpSpPr>
            <p:nvPr/>
          </p:nvGrpSpPr>
          <p:grpSpPr bwMode="auto">
            <a:xfrm>
              <a:off x="1908175" y="2276475"/>
              <a:ext cx="6943725" cy="723900"/>
              <a:chOff x="0" y="0"/>
              <a:chExt cx="4374" cy="403"/>
            </a:xfrm>
          </p:grpSpPr>
          <p:pic>
            <p:nvPicPr>
              <p:cNvPr id="5141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42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dirty="0" smtClean="0">
                    <a:solidFill>
                      <a:srgbClr val="FFFFFF"/>
                    </a:solidFill>
                    <a:latin typeface="黑体" pitchFamily="2" charset="-122"/>
                    <a:ea typeface="黑体" pitchFamily="2" charset="-122"/>
                    <a:hlinkClick r:id="rId4" action="ppaction://hlinksldjump"/>
                  </a:rPr>
                  <a:t>“两会”背景</a:t>
                </a:r>
                <a:endParaRPr lang="zh-CN" altLang="en-US" sz="28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sp>
          <p:nvSpPr>
            <p:cNvPr id="5140" name="Text Box 29"/>
            <p:cNvSpPr txBox="1">
              <a:spLocks noChangeArrowheads="1"/>
            </p:cNvSpPr>
            <p:nvPr/>
          </p:nvSpPr>
          <p:spPr bwMode="auto">
            <a:xfrm>
              <a:off x="323850" y="2349500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一</a:t>
              </a:r>
            </a:p>
          </p:txBody>
        </p:sp>
      </p:grpSp>
      <p:grpSp>
        <p:nvGrpSpPr>
          <p:cNvPr id="5126" name="Group 22"/>
          <p:cNvGrpSpPr>
            <a:grpSpLocks/>
          </p:cNvGrpSpPr>
          <p:nvPr/>
        </p:nvGrpSpPr>
        <p:grpSpPr bwMode="auto">
          <a:xfrm>
            <a:off x="3563938" y="1268413"/>
            <a:ext cx="2051050" cy="647700"/>
            <a:chOff x="0" y="0"/>
            <a:chExt cx="1321" cy="499"/>
          </a:xfrm>
        </p:grpSpPr>
        <p:pic>
          <p:nvPicPr>
            <p:cNvPr id="5137" name="圆角矩形 3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2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8" name="Text Box 36"/>
            <p:cNvSpPr txBox="1">
              <a:spLocks noChangeArrowheads="1"/>
            </p:cNvSpPr>
            <p:nvPr/>
          </p:nvSpPr>
          <p:spPr bwMode="auto">
            <a:xfrm>
              <a:off x="59" y="42"/>
              <a:ext cx="120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320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目  录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50825" y="3357563"/>
            <a:ext cx="8528050" cy="723900"/>
            <a:chOff x="323528" y="3497188"/>
            <a:chExt cx="8528050" cy="723900"/>
          </a:xfrm>
        </p:grpSpPr>
        <p:grpSp>
          <p:nvGrpSpPr>
            <p:cNvPr id="5133" name="Group 2"/>
            <p:cNvGrpSpPr>
              <a:grpSpLocks/>
            </p:cNvGrpSpPr>
            <p:nvPr/>
          </p:nvGrpSpPr>
          <p:grpSpPr bwMode="auto">
            <a:xfrm>
              <a:off x="1907853" y="3497188"/>
              <a:ext cx="6943725" cy="723900"/>
              <a:chOff x="0" y="0"/>
              <a:chExt cx="4374" cy="403"/>
            </a:xfrm>
          </p:grpSpPr>
          <p:pic>
            <p:nvPicPr>
              <p:cNvPr id="5135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36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201</a:t>
                </a:r>
                <a:r>
                  <a:rPr lang="en-US" altLang="zh-CN" sz="2800" b="1" u="sng" dirty="0" smtClean="0">
                    <a:solidFill>
                      <a:schemeClr val="hlink"/>
                    </a:solidFill>
                  </a:rPr>
                  <a:t>5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年政府工</a:t>
                </a:r>
                <a:r>
                  <a:rPr lang="zh-CN" altLang="en-US" sz="2800" b="1" u="sng" dirty="0">
                    <a:solidFill>
                      <a:schemeClr val="hlink"/>
                    </a:solidFill>
                  </a:rPr>
                  <a:t>作报告</a:t>
                </a:r>
              </a:p>
            </p:txBody>
          </p:sp>
        </p:grpSp>
        <p:sp>
          <p:nvSpPr>
            <p:cNvPr id="5134" name="Text Box 29"/>
            <p:cNvSpPr txBox="1">
              <a:spLocks noChangeArrowheads="1"/>
            </p:cNvSpPr>
            <p:nvPr/>
          </p:nvSpPr>
          <p:spPr bwMode="auto">
            <a:xfrm>
              <a:off x="323528" y="3570213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二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50825" y="4581525"/>
            <a:ext cx="8528050" cy="723900"/>
            <a:chOff x="323528" y="4721324"/>
            <a:chExt cx="8528050" cy="723900"/>
          </a:xfrm>
        </p:grpSpPr>
        <p:grpSp>
          <p:nvGrpSpPr>
            <p:cNvPr id="5129" name="Group 2"/>
            <p:cNvGrpSpPr>
              <a:grpSpLocks/>
            </p:cNvGrpSpPr>
            <p:nvPr/>
          </p:nvGrpSpPr>
          <p:grpSpPr bwMode="auto">
            <a:xfrm>
              <a:off x="1907853" y="4721324"/>
              <a:ext cx="6943725" cy="723900"/>
              <a:chOff x="0" y="0"/>
              <a:chExt cx="4374" cy="403"/>
            </a:xfrm>
          </p:grpSpPr>
          <p:pic>
            <p:nvPicPr>
              <p:cNvPr id="5131" name="圆角矩形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37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32" name="Text Box 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2" y="37"/>
                <a:ext cx="424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/>
                <a:r>
                  <a:rPr lang="en-US" altLang="zh-CN" sz="2800" b="1" u="sng" dirty="0" smtClean="0">
                    <a:solidFill>
                      <a:schemeClr val="hlink"/>
                    </a:solidFill>
                  </a:rPr>
                  <a:t>2015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年“两会</a:t>
                </a:r>
                <a:r>
                  <a:rPr lang="en-US" altLang="zh-CN" sz="2800" b="1" u="sng" dirty="0" smtClean="0">
                    <a:solidFill>
                      <a:schemeClr val="hlink"/>
                    </a:solidFill>
                  </a:rPr>
                  <a:t>”</a:t>
                </a:r>
                <a:r>
                  <a:rPr lang="zh-CN" altLang="en-US" sz="2800" b="1" u="sng" dirty="0" smtClean="0">
                    <a:solidFill>
                      <a:schemeClr val="hlink"/>
                    </a:solidFill>
                  </a:rPr>
                  <a:t>对我们生活的影响</a:t>
                </a:r>
                <a:endParaRPr lang="zh-CN" altLang="en-US" sz="2800" b="1" u="sng" dirty="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5130" name="Text Box 29"/>
            <p:cNvSpPr txBox="1">
              <a:spLocks noChangeArrowheads="1"/>
            </p:cNvSpPr>
            <p:nvPr/>
          </p:nvSpPr>
          <p:spPr bwMode="auto">
            <a:xfrm>
              <a:off x="323528" y="4794349"/>
              <a:ext cx="1563688" cy="503238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ea typeface="黑体" pitchFamily="2" charset="-122"/>
                </a:rPr>
                <a:t>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7253E-6 L -0.00174 0.19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891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31913" y="1196975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这些指标</a:t>
            </a:r>
            <a:r>
              <a:rPr lang="en-US" altLang="zh-CN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2015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年将完成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926" name="Picture 14" descr="C:\Users\Dell\AppData\Roaming\Tencent\Users\5584442\QQ\WinTemp\RichOle\2Q[X(PEUXZ9RB5{J5U`K@6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3857652" cy="3086100"/>
          </a:xfrm>
          <a:prstGeom prst="rect">
            <a:avLst/>
          </a:prstGeom>
          <a:noFill/>
        </p:spPr>
      </p:pic>
      <p:pic>
        <p:nvPicPr>
          <p:cNvPr id="38927" name="Picture 15" descr="C:\Users\Dell\AppData\Roaming\Tencent\Users\5584442\QQ\WinTemp\RichOle\S4YL`Q[CJ9C9DOR]K[}R0]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392909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277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31913" y="1196975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这些法律将影响你的生活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2782" name="Picture 14" descr="C:\Users\Dell\AppData\Roaming\Tencent\Users\5584442\QQ\WinTemp\RichOle\(TN20PGE2D4`S6TFT[)TH@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857652" cy="4076010"/>
          </a:xfrm>
          <a:prstGeom prst="rect">
            <a:avLst/>
          </a:prstGeom>
          <a:noFill/>
        </p:spPr>
      </p:pic>
      <p:pic>
        <p:nvPicPr>
          <p:cNvPr id="32783" name="Picture 15" descr="C:\Users\Dell\AppData\Roaming\Tencent\Users\5584442\QQ\WinTemp\RichOle\G0BO[SU))C~I~1K0$Z24D{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4029103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4820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31913" y="1125538"/>
            <a:ext cx="6480175" cy="720725"/>
          </a:xfrm>
          <a:prstGeom prst="roundRect">
            <a:avLst>
              <a:gd name="adj" fmla="val 420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95000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这些民生“红包”为你解忧</a:t>
            </a:r>
            <a:endParaRPr lang="zh-CN" alt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4830" name="Picture 14" descr="C:\Users\Dell\AppData\Roaming\Tencent\Users\5584442\QQ\WinTemp\RichOle\R[3FF8%R_QJHE{`IG~M`VK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143404" cy="3248025"/>
          </a:xfrm>
          <a:prstGeom prst="rect">
            <a:avLst/>
          </a:prstGeom>
          <a:noFill/>
        </p:spPr>
      </p:pic>
      <p:pic>
        <p:nvPicPr>
          <p:cNvPr id="34831" name="Picture 15" descr="C:\Users\Dell\AppData\Roaming\Tencent\Users\5584442\QQ\WinTemp\RichOle\YO6DP}Y`JP9PG3UPARX6W`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4000528" cy="275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915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700338" y="2565400"/>
            <a:ext cx="3770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6600">
                <a:solidFill>
                  <a:srgbClr val="292929"/>
                </a:solidFill>
                <a:ea typeface="华文行楷" pitchFamily="2" charset="-122"/>
              </a:rPr>
              <a:t>谢谢大家</a:t>
            </a:r>
            <a:r>
              <a:rPr lang="en-US" altLang="zh-CN" sz="6600">
                <a:solidFill>
                  <a:srgbClr val="292929"/>
                </a:solidFill>
                <a:ea typeface="华文行楷" pitchFamily="2" charset="-122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14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内容占位符 2"/>
          <p:cNvSpPr>
            <a:spLocks noGrp="1" noChangeArrowheads="1"/>
          </p:cNvSpPr>
          <p:nvPr/>
        </p:nvSpPr>
        <p:spPr bwMode="auto">
          <a:xfrm>
            <a:off x="1619250" y="1195388"/>
            <a:ext cx="2032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4000" b="1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人大</a:t>
            </a:r>
          </a:p>
        </p:txBody>
      </p:sp>
      <p:sp>
        <p:nvSpPr>
          <p:cNvPr id="6150" name="矩形 2"/>
          <p:cNvSpPr>
            <a:spLocks noChangeArrowheads="1"/>
          </p:cNvSpPr>
          <p:nvPr/>
        </p:nvSpPr>
        <p:spPr bwMode="auto">
          <a:xfrm>
            <a:off x="6227763" y="1125538"/>
            <a:ext cx="151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4000" b="1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政协</a:t>
            </a:r>
          </a:p>
        </p:txBody>
      </p:sp>
      <p:sp>
        <p:nvSpPr>
          <p:cNvPr id="5128" name="矩形 1"/>
          <p:cNvSpPr>
            <a:spLocks noChangeArrowheads="1"/>
          </p:cNvSpPr>
          <p:nvPr/>
        </p:nvSpPr>
        <p:spPr bwMode="auto">
          <a:xfrm>
            <a:off x="755650" y="1916113"/>
            <a:ext cx="3471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292929"/>
                </a:solidFill>
              </a:rPr>
              <a:t>全国人民代表大会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643438" y="1857364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292929"/>
                </a:solidFill>
              </a:rPr>
              <a:t>中国人民政治协商会议</a:t>
            </a:r>
            <a:endParaRPr lang="zh-CN" altLang="en-US" sz="3200" dirty="0">
              <a:solidFill>
                <a:srgbClr val="292929"/>
              </a:solidFill>
            </a:endParaRPr>
          </a:p>
        </p:txBody>
      </p:sp>
      <p:pic>
        <p:nvPicPr>
          <p:cNvPr id="82957" name="Picture 13" descr="C:\Documents and Settings\Administrator\桌面\两会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2520950"/>
            <a:ext cx="43084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14" descr="C:\Documents and Settings\Administrator\桌面\两会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50" y="2520950"/>
            <a:ext cx="44862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829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172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Documents and Settings\Administrator\桌面\什么是两会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66389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196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539750" y="1196975"/>
            <a:ext cx="4824413" cy="4679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55650" y="1557338"/>
            <a:ext cx="46799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</a:rPr>
              <a:t>全国人民代表大会是中华人民共和国国家权力机关。包括：全国人民代表大会；省、自治区、直辖市的人民代表大会；设区的市、自治州的人民代表大会；县、自治县、不设区的市、市辖区的人民代表大会；乡、民族乡、镇的人民代表大会。全国人民代表大会是最高国家权力机关，地方各级人民代表大会是地方国家权力机关。</a:t>
            </a:r>
          </a:p>
        </p:txBody>
      </p:sp>
      <p:pic>
        <p:nvPicPr>
          <p:cNvPr id="8199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196975"/>
            <a:ext cx="26939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068638"/>
            <a:ext cx="19002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867400" y="5157788"/>
            <a:ext cx="295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第十二届全国人大常委会委员长张德江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20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16013" y="1125538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292929"/>
                </a:solidFill>
              </a:rPr>
              <a:t>全国人大代表的构成人数变化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3850" y="1773238"/>
            <a:ext cx="8351838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2700" dirty="0">
                <a:solidFill>
                  <a:srgbClr val="000000"/>
                </a:solidFill>
              </a:rPr>
              <a:t>       截至</a:t>
            </a:r>
            <a:r>
              <a:rPr lang="en-US" altLang="zh-CN" sz="2700" dirty="0">
                <a:solidFill>
                  <a:srgbClr val="000000"/>
                </a:solidFill>
              </a:rPr>
              <a:t>2015</a:t>
            </a:r>
            <a:r>
              <a:rPr lang="zh-CN" altLang="en-US" sz="2700" dirty="0">
                <a:solidFill>
                  <a:srgbClr val="000000"/>
                </a:solidFill>
              </a:rPr>
              <a:t>年</a:t>
            </a:r>
            <a:r>
              <a:rPr lang="en-US" altLang="zh-CN" sz="2700" dirty="0">
                <a:solidFill>
                  <a:srgbClr val="000000"/>
                </a:solidFill>
              </a:rPr>
              <a:t>2</a:t>
            </a:r>
            <a:r>
              <a:rPr lang="zh-CN" altLang="en-US" sz="2700" dirty="0">
                <a:solidFill>
                  <a:srgbClr val="000000"/>
                </a:solidFill>
              </a:rPr>
              <a:t>月全国人民代表大会个人代表的资格变动后（补选、辞职、罢免、去世等），第十二届全国人民代表大会实有代表</a:t>
            </a:r>
            <a:r>
              <a:rPr lang="en-US" altLang="zh-CN" sz="2700" dirty="0">
                <a:solidFill>
                  <a:srgbClr val="000000"/>
                </a:solidFill>
              </a:rPr>
              <a:t>2965</a:t>
            </a:r>
            <a:r>
              <a:rPr lang="zh-CN" altLang="en-US" sz="2700" dirty="0">
                <a:solidFill>
                  <a:srgbClr val="000000"/>
                </a:solidFill>
              </a:rPr>
              <a:t>人。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2700" dirty="0">
                <a:solidFill>
                  <a:srgbClr val="000000"/>
                </a:solidFill>
              </a:rPr>
              <a:t>       在全国人大方面，</a:t>
            </a:r>
            <a:r>
              <a:rPr lang="en-US" altLang="zh-CN" sz="2700" dirty="0">
                <a:solidFill>
                  <a:srgbClr val="000000"/>
                </a:solidFill>
              </a:rPr>
              <a:t>2013</a:t>
            </a:r>
            <a:r>
              <a:rPr lang="zh-CN" altLang="en-US" sz="2700" dirty="0">
                <a:solidFill>
                  <a:srgbClr val="000000"/>
                </a:solidFill>
              </a:rPr>
              <a:t>年</a:t>
            </a:r>
            <a:r>
              <a:rPr lang="en-US" altLang="zh-CN" sz="2700" dirty="0">
                <a:solidFill>
                  <a:srgbClr val="000000"/>
                </a:solidFill>
              </a:rPr>
              <a:t>3</a:t>
            </a:r>
            <a:r>
              <a:rPr lang="zh-CN" altLang="en-US" sz="2700" dirty="0">
                <a:solidFill>
                  <a:srgbClr val="000000"/>
                </a:solidFill>
              </a:rPr>
              <a:t>月以来，因“去世”、“提出辞职”、“罢免”</a:t>
            </a:r>
            <a:r>
              <a:rPr lang="en-US" altLang="zh-CN" sz="2700" dirty="0">
                <a:solidFill>
                  <a:srgbClr val="000000"/>
                </a:solidFill>
              </a:rPr>
              <a:t>3</a:t>
            </a:r>
            <a:r>
              <a:rPr lang="zh-CN" altLang="en-US" sz="2700" dirty="0">
                <a:solidFill>
                  <a:srgbClr val="000000"/>
                </a:solidFill>
              </a:rPr>
              <a:t>类原因，十二届全国人大代表的代表资格终止</a:t>
            </a:r>
            <a:r>
              <a:rPr lang="en-US" altLang="zh-CN" sz="2700" dirty="0">
                <a:solidFill>
                  <a:srgbClr val="000000"/>
                </a:solidFill>
              </a:rPr>
              <a:t>53</a:t>
            </a:r>
            <a:r>
              <a:rPr lang="zh-CN" altLang="en-US" sz="2700" dirty="0">
                <a:solidFill>
                  <a:srgbClr val="000000"/>
                </a:solidFill>
              </a:rPr>
              <a:t>名。其中，去世</a:t>
            </a:r>
            <a:r>
              <a:rPr lang="en-US" altLang="zh-CN" sz="2700" dirty="0">
                <a:solidFill>
                  <a:srgbClr val="000000"/>
                </a:solidFill>
              </a:rPr>
              <a:t>12</a:t>
            </a:r>
            <a:r>
              <a:rPr lang="zh-CN" altLang="en-US" sz="2700" dirty="0">
                <a:solidFill>
                  <a:srgbClr val="000000"/>
                </a:solidFill>
              </a:rPr>
              <a:t>名，请辞</a:t>
            </a:r>
            <a:r>
              <a:rPr lang="en-US" altLang="zh-CN" sz="2700" dirty="0">
                <a:solidFill>
                  <a:srgbClr val="000000"/>
                </a:solidFill>
              </a:rPr>
              <a:t>19</a:t>
            </a:r>
            <a:r>
              <a:rPr lang="zh-CN" altLang="en-US" sz="2700" dirty="0">
                <a:solidFill>
                  <a:srgbClr val="000000"/>
                </a:solidFill>
              </a:rPr>
              <a:t>名，罢免</a:t>
            </a:r>
            <a:r>
              <a:rPr lang="en-US" altLang="zh-CN" sz="2700" dirty="0">
                <a:solidFill>
                  <a:srgbClr val="000000"/>
                </a:solidFill>
              </a:rPr>
              <a:t>22</a:t>
            </a:r>
            <a:r>
              <a:rPr lang="zh-CN" altLang="en-US" sz="2700">
                <a:solidFill>
                  <a:srgbClr val="000000"/>
                </a:solidFill>
              </a:rPr>
              <a:t>名</a:t>
            </a:r>
            <a:r>
              <a:rPr lang="zh-CN" altLang="en-US" sz="2700" smtClean="0">
                <a:solidFill>
                  <a:srgbClr val="000000"/>
                </a:solidFill>
              </a:rPr>
              <a:t>。其中</a:t>
            </a:r>
            <a:r>
              <a:rPr lang="zh-CN" altLang="en-US" sz="2700" dirty="0">
                <a:solidFill>
                  <a:srgbClr val="000000"/>
                </a:solidFill>
              </a:rPr>
              <a:t>，已确认因违纪违法提出辞职和被罢免的人大代表共</a:t>
            </a:r>
            <a:r>
              <a:rPr lang="en-US" altLang="zh-CN" sz="2700" dirty="0">
                <a:solidFill>
                  <a:srgbClr val="000000"/>
                </a:solidFill>
              </a:rPr>
              <a:t>34</a:t>
            </a:r>
            <a:r>
              <a:rPr lang="zh-CN" altLang="en-US" sz="2700" dirty="0">
                <a:solidFill>
                  <a:srgbClr val="000000"/>
                </a:solidFill>
              </a:rPr>
              <a:t>名，</a:t>
            </a:r>
            <a:r>
              <a:rPr lang="zh-CN" altLang="en-US" sz="2700" dirty="0" smtClean="0">
                <a:solidFill>
                  <a:srgbClr val="000000"/>
                </a:solidFill>
              </a:rPr>
              <a:t>占总</a:t>
            </a:r>
            <a:r>
              <a:rPr lang="zh-CN" altLang="en-US" sz="2700" dirty="0">
                <a:solidFill>
                  <a:srgbClr val="000000"/>
                </a:solidFill>
              </a:rPr>
              <a:t>人数的</a:t>
            </a:r>
            <a:r>
              <a:rPr lang="en-US" altLang="zh-CN" sz="2700" dirty="0">
                <a:solidFill>
                  <a:srgbClr val="000000"/>
                </a:solidFill>
              </a:rPr>
              <a:t>64.2%</a:t>
            </a:r>
            <a:r>
              <a:rPr lang="zh-CN" altLang="en-US" sz="2700" dirty="0">
                <a:solidFill>
                  <a:srgbClr val="000000"/>
                </a:solidFill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244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9750" y="1341438"/>
            <a:ext cx="4824413" cy="432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00113" y="126841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900113" y="1628775"/>
            <a:ext cx="42481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2800">
                <a:solidFill>
                  <a:srgbClr val="000000"/>
                </a:solidFill>
              </a:rPr>
              <a:t> 中国人民政治协商会议（简称人民政协）是中国人民爱国统一战线组织，是中国共产党领导的多党合作和政治协商的重要机构，是中国政治生活中发扬社会主义民主的一种重要形式。</a:t>
            </a:r>
          </a:p>
        </p:txBody>
      </p:sp>
      <p:pic>
        <p:nvPicPr>
          <p:cNvPr id="10248" name="Picture 11" descr="政协徽标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96975"/>
            <a:ext cx="247808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924175"/>
            <a:ext cx="1747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830888" y="5300663"/>
            <a:ext cx="3313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第十二届政协主席</a:t>
            </a:r>
          </a:p>
          <a:p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         俞正声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1268" name="Picture 4" descr="GA[W{ZM4)JBB%%@QZ9)$S_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27313" y="1196975"/>
            <a:ext cx="374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66"/>
                </a:solidFill>
              </a:rPr>
              <a:t>政协委员的构成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2060575"/>
            <a:ext cx="81359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3200" dirty="0">
                <a:solidFill>
                  <a:srgbClr val="000000"/>
                </a:solidFill>
              </a:rPr>
              <a:t>       第十二届政协委员共计</a:t>
            </a:r>
            <a:r>
              <a:rPr lang="en-US" altLang="zh-CN" sz="3200" b="1" dirty="0">
                <a:solidFill>
                  <a:srgbClr val="FF0000"/>
                </a:solidFill>
              </a:rPr>
              <a:t>2237</a:t>
            </a:r>
            <a:r>
              <a:rPr lang="zh-CN" altLang="en-US" sz="3200" dirty="0">
                <a:solidFill>
                  <a:srgbClr val="000000"/>
                </a:solidFill>
              </a:rPr>
              <a:t>人，由中国共产党、</a:t>
            </a:r>
            <a:r>
              <a:rPr lang="en-US" altLang="zh-CN" sz="3200" dirty="0">
                <a:solidFill>
                  <a:srgbClr val="000000"/>
                </a:solidFill>
              </a:rPr>
              <a:t>8</a:t>
            </a:r>
            <a:r>
              <a:rPr lang="zh-CN" altLang="en-US" sz="3200" dirty="0">
                <a:solidFill>
                  <a:srgbClr val="000000"/>
                </a:solidFill>
              </a:rPr>
              <a:t>个民主党派、无党派民主人士、人民团体、各少数民族和各界代表，台湾同胞、港澳同胞和归国侨胞的代表，以及特别邀请的人士组成，分属</a:t>
            </a:r>
            <a:r>
              <a:rPr lang="en-US" altLang="zh-CN" sz="3200" dirty="0">
                <a:solidFill>
                  <a:srgbClr val="000000"/>
                </a:solidFill>
              </a:rPr>
              <a:t>34</a:t>
            </a:r>
            <a:r>
              <a:rPr lang="zh-CN" altLang="en-US" sz="3200" dirty="0">
                <a:solidFill>
                  <a:srgbClr val="000000"/>
                </a:solidFill>
              </a:rPr>
              <a:t>个界别。其中“中国共产党”界别共计</a:t>
            </a:r>
            <a:r>
              <a:rPr lang="en-US" altLang="zh-CN" sz="3200" dirty="0">
                <a:solidFill>
                  <a:srgbClr val="000000"/>
                </a:solidFill>
              </a:rPr>
              <a:t>99</a:t>
            </a:r>
            <a:r>
              <a:rPr lang="zh-CN" altLang="en-US" sz="3200" dirty="0">
                <a:solidFill>
                  <a:srgbClr val="000000"/>
                </a:solidFill>
              </a:rPr>
              <a:t>人，包括俞正声</a:t>
            </a:r>
            <a:r>
              <a:rPr lang="zh-CN" altLang="en-US" sz="3200" dirty="0" smtClean="0">
                <a:solidFill>
                  <a:srgbClr val="000000"/>
                </a:solidFill>
              </a:rPr>
              <a:t>、卢展工</a:t>
            </a:r>
            <a:r>
              <a:rPr lang="zh-CN" altLang="en-US" sz="3200" dirty="0">
                <a:solidFill>
                  <a:srgbClr val="000000"/>
                </a:solidFill>
              </a:rPr>
              <a:t>、张庆黎等人。</a:t>
            </a:r>
            <a:r>
              <a:rPr lang="zh-CN" altLang="en-US" sz="3200" dirty="0"/>
              <a:t> 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143503" y="1357298"/>
            <a:ext cx="4000496" cy="4945062"/>
            <a:chOff x="4891906" y="1341438"/>
            <a:chExt cx="4000574" cy="4944660"/>
          </a:xfrm>
        </p:grpSpPr>
        <p:sp>
          <p:nvSpPr>
            <p:cNvPr id="5" name="圆角矩形 4"/>
            <p:cNvSpPr/>
            <p:nvPr/>
          </p:nvSpPr>
          <p:spPr>
            <a:xfrm>
              <a:off x="4891906" y="1341438"/>
              <a:ext cx="3598932" cy="47510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76056" y="1484784"/>
              <a:ext cx="3816424" cy="4801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中国国民党革命委员会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中国民主同盟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中国民主建国会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中国民主促进会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中国农工民主党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中国致公党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九三学社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、</a:t>
              </a:r>
              <a:endPara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zh-CN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宋体" pitchFamily="2" charset="-122"/>
                </a:rPr>
                <a:t>台湾民主自治同盟</a:t>
              </a:r>
              <a:endPara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endParaRPr>
            </a:p>
            <a:p>
              <a:pPr>
                <a:defRPr/>
              </a:pPr>
              <a:endParaRPr lang="zh-CN" altLang="en-US" dirty="0">
                <a:ea typeface="宋体" pitchFamily="2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979613" y="2565400"/>
            <a:ext cx="3097212" cy="574675"/>
            <a:chOff x="2195736" y="2132856"/>
            <a:chExt cx="3097113" cy="576064"/>
          </a:xfrm>
        </p:grpSpPr>
        <p:sp>
          <p:nvSpPr>
            <p:cNvPr id="6" name="圆角矩形 5"/>
            <p:cNvSpPr/>
            <p:nvPr/>
          </p:nvSpPr>
          <p:spPr>
            <a:xfrm>
              <a:off x="2195736" y="2132856"/>
              <a:ext cx="2663740" cy="576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4859476" y="2420889"/>
              <a:ext cx="4333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欢天喜地">
  <a:themeElements>
    <a:clrScheme name="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欢天喜地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Pages>0</Pages>
  <Words>2186</Words>
  <Characters>0</Characters>
  <Application>Microsoft Office PowerPoint</Application>
  <DocSecurity>0</DocSecurity>
  <PresentationFormat>全屏显示(4:3)</PresentationFormat>
  <Lines>0</Lines>
  <Paragraphs>134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欢天喜地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>Microsoft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严兴成</cp:lastModifiedBy>
  <cp:revision>182</cp:revision>
  <cp:lastPrinted>1899-12-30T00:00:00Z</cp:lastPrinted>
  <dcterms:created xsi:type="dcterms:W3CDTF">2011-04-29T04:56:05Z</dcterms:created>
  <dcterms:modified xsi:type="dcterms:W3CDTF">2015-03-19T09:07:26Z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